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4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5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5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5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6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7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0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36DC-70C3-4308-BC4D-5371ADFED8E5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2A83-7B1F-4265-A699-48C6BE5C9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6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088231"/>
          </a:xfrm>
        </p:spPr>
        <p:txBody>
          <a:bodyPr/>
          <a:lstStyle/>
          <a:p>
            <a:r>
              <a:rPr lang="ar-IQ" b="1" dirty="0" smtClean="0"/>
              <a:t>المحاضرة الخامسة</a:t>
            </a:r>
            <a:endParaRPr lang="en-US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272808" cy="2569840"/>
          </a:xfrm>
        </p:spPr>
        <p:txBody>
          <a:bodyPr>
            <a:normAutofit/>
          </a:bodyPr>
          <a:lstStyle/>
          <a:p>
            <a:pPr rtl="1"/>
            <a:r>
              <a:rPr lang="ar-IQ" sz="4800" b="1" dirty="0" smtClean="0">
                <a:solidFill>
                  <a:srgbClr val="0070C0"/>
                </a:solidFill>
              </a:rPr>
              <a:t>الأزهار الحولية وأهميتها في تنسيق وهندسة الحدائق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13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>
            <a:normAutofit fontScale="90000"/>
          </a:bodyPr>
          <a:lstStyle/>
          <a:p>
            <a:pPr rtl="1"/>
            <a:r>
              <a:rPr lang="ar-IQ" sz="4000" b="1" dirty="0" smtClean="0">
                <a:solidFill>
                  <a:srgbClr val="FF0000"/>
                </a:solidFill>
              </a:rPr>
              <a:t>زهور حولية بشكل مجاميع متصلة تعطي حالة جمالية للموقع اكثر مما لو زرعت بشكل أزهار مفردة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038600" cy="3168352"/>
          </a:xfrm>
        </p:spPr>
      </p:pic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880"/>
            <a:ext cx="4038600" cy="3096344"/>
          </a:xfrm>
        </p:spPr>
      </p:pic>
    </p:spTree>
    <p:extLst>
      <p:ext uri="{BB962C8B-B14F-4D97-AF65-F5344CB8AC3E}">
        <p14:creationId xmlns:p14="http://schemas.microsoft.com/office/powerpoint/2010/main" val="192701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IQ" b="1" dirty="0" smtClean="0">
                <a:solidFill>
                  <a:srgbClr val="FF0000"/>
                </a:solidFill>
              </a:rPr>
              <a:t>أهمية زراعة الأزهار الحولية في جميع انظمة التصميم ومنها الهندسي والطبيعي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6772"/>
            <a:ext cx="4038600" cy="3170460"/>
          </a:xfrm>
        </p:spPr>
      </p:pic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76872"/>
            <a:ext cx="4038600" cy="3240360"/>
          </a:xfrm>
        </p:spPr>
      </p:pic>
    </p:spTree>
    <p:extLst>
      <p:ext uri="{BB962C8B-B14F-4D97-AF65-F5344CB8AC3E}">
        <p14:creationId xmlns:p14="http://schemas.microsoft.com/office/powerpoint/2010/main" val="1660061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IQ" b="1" dirty="0" smtClean="0">
                <a:solidFill>
                  <a:srgbClr val="FF0000"/>
                </a:solidFill>
              </a:rPr>
              <a:t>امكانية زراعة الازهار الحولية بأحواض حول المسطحات الخضراء أو في وسطها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880"/>
            <a:ext cx="4038600" cy="3312367"/>
          </a:xfrm>
        </p:spPr>
      </p:pic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880"/>
            <a:ext cx="4038600" cy="3312368"/>
          </a:xfrm>
        </p:spPr>
      </p:pic>
    </p:spTree>
    <p:extLst>
      <p:ext uri="{BB962C8B-B14F-4D97-AF65-F5344CB8AC3E}">
        <p14:creationId xmlns:p14="http://schemas.microsoft.com/office/powerpoint/2010/main" val="4126209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IQ" b="1" dirty="0" smtClean="0">
                <a:solidFill>
                  <a:srgbClr val="FF0000"/>
                </a:solidFill>
              </a:rPr>
              <a:t>نباتات حولية تزرع في الحدائق لجمال ازهارها وتعدد الوانها</a:t>
            </a:r>
            <a:r>
              <a:rPr lang="ar-IQ" dirty="0" smtClean="0"/>
              <a:t> 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83568" y="1535113"/>
            <a:ext cx="3384376" cy="639762"/>
          </a:xfrm>
        </p:spPr>
        <p:txBody>
          <a:bodyPr>
            <a:noAutofit/>
          </a:bodyPr>
          <a:lstStyle/>
          <a:p>
            <a:pPr algn="ctr"/>
            <a:r>
              <a:rPr lang="ar-IQ" sz="3600" dirty="0" smtClean="0">
                <a:solidFill>
                  <a:srgbClr val="0070C0"/>
                </a:solidFill>
              </a:rPr>
              <a:t>نبات القرنفل          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2" y="2348879"/>
            <a:ext cx="3397604" cy="3777283"/>
          </a:xfrm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5004048" y="1535113"/>
            <a:ext cx="3240360" cy="639762"/>
          </a:xfrm>
        </p:spPr>
        <p:txBody>
          <a:bodyPr>
            <a:normAutofit/>
          </a:bodyPr>
          <a:lstStyle/>
          <a:p>
            <a:pPr algn="ctr"/>
            <a:r>
              <a:rPr lang="ar-IQ" sz="3200" dirty="0" smtClean="0">
                <a:solidFill>
                  <a:srgbClr val="0070C0"/>
                </a:solidFill>
              </a:rPr>
              <a:t>نبات اللاتيني          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96" y="2348880"/>
            <a:ext cx="3325256" cy="3816424"/>
          </a:xfrm>
        </p:spPr>
      </p:pic>
    </p:spTree>
    <p:extLst>
      <p:ext uri="{BB962C8B-B14F-4D97-AF65-F5344CB8AC3E}">
        <p14:creationId xmlns:p14="http://schemas.microsoft.com/office/powerpoint/2010/main" val="43346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IQ" dirty="0" smtClean="0"/>
              <a:t>نباتات حولية شتوية 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 rtl="1"/>
            <a:r>
              <a:rPr lang="ar-IQ" sz="3600" dirty="0" smtClean="0">
                <a:solidFill>
                  <a:srgbClr val="0070C0"/>
                </a:solidFill>
              </a:rPr>
              <a:t>نبات البنفسج  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5" y="2174875"/>
            <a:ext cx="2913237" cy="3951288"/>
          </a:xfrm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ar-IQ" sz="3600" dirty="0" smtClean="0">
                <a:solidFill>
                  <a:srgbClr val="0070C0"/>
                </a:solidFill>
              </a:rPr>
              <a:t>نبات الختمة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32582"/>
            <a:ext cx="4041775" cy="3835873"/>
          </a:xfrm>
        </p:spPr>
      </p:pic>
    </p:spTree>
    <p:extLst>
      <p:ext uri="{BB962C8B-B14F-4D97-AF65-F5344CB8AC3E}">
        <p14:creationId xmlns:p14="http://schemas.microsoft.com/office/powerpoint/2010/main" val="296952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IQ" b="1" dirty="0" smtClean="0">
                <a:solidFill>
                  <a:srgbClr val="FF0000"/>
                </a:solidFill>
              </a:rPr>
              <a:t>من النباتات الحولية صيفية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ar-IQ" sz="3600" dirty="0" smtClean="0">
                <a:solidFill>
                  <a:srgbClr val="0070C0"/>
                </a:solidFill>
              </a:rPr>
              <a:t>نبات </a:t>
            </a:r>
            <a:r>
              <a:rPr lang="ar-IQ" sz="3600" dirty="0" err="1" smtClean="0">
                <a:solidFill>
                  <a:srgbClr val="0070C0"/>
                </a:solidFill>
              </a:rPr>
              <a:t>الزينيا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0" y="2420888"/>
            <a:ext cx="3939647" cy="3600400"/>
          </a:xfrm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ar-IQ" sz="3600" dirty="0" smtClean="0">
                <a:solidFill>
                  <a:srgbClr val="0070C0"/>
                </a:solidFill>
              </a:rPr>
              <a:t>نبات عرف الديك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3528392" cy="3633266"/>
          </a:xfrm>
        </p:spPr>
      </p:pic>
    </p:spTree>
    <p:extLst>
      <p:ext uri="{BB962C8B-B14F-4D97-AF65-F5344CB8AC3E}">
        <p14:creationId xmlns:p14="http://schemas.microsoft.com/office/powerpoint/2010/main" val="1641082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نباتات حولية صيفية 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ar-IQ" sz="3600" dirty="0" smtClean="0">
                <a:solidFill>
                  <a:srgbClr val="0070C0"/>
                </a:solidFill>
              </a:rPr>
              <a:t>نبات </a:t>
            </a:r>
            <a:r>
              <a:rPr lang="ar-IQ" sz="3600" dirty="0" err="1" smtClean="0">
                <a:solidFill>
                  <a:srgbClr val="0070C0"/>
                </a:solidFill>
              </a:rPr>
              <a:t>الكوكيا</a:t>
            </a:r>
            <a:r>
              <a:rPr lang="ar-IQ" sz="3600" dirty="0" smtClean="0">
                <a:solidFill>
                  <a:srgbClr val="0070C0"/>
                </a:solidFill>
              </a:rPr>
              <a:t>         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880"/>
            <a:ext cx="4040188" cy="3528391"/>
          </a:xfrm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ar-IQ" sz="3600" dirty="0" smtClean="0">
                <a:solidFill>
                  <a:srgbClr val="0070C0"/>
                </a:solidFill>
              </a:rPr>
              <a:t>نبات </a:t>
            </a:r>
            <a:r>
              <a:rPr lang="ar-IQ" sz="3600" dirty="0" err="1" smtClean="0">
                <a:solidFill>
                  <a:srgbClr val="0070C0"/>
                </a:solidFill>
              </a:rPr>
              <a:t>امارانتس</a:t>
            </a:r>
            <a:r>
              <a:rPr lang="ar-IQ" sz="3600" dirty="0" smtClean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27860"/>
            <a:ext cx="4041775" cy="3521420"/>
          </a:xfrm>
        </p:spPr>
      </p:pic>
    </p:spTree>
    <p:extLst>
      <p:ext uri="{BB962C8B-B14F-4D97-AF65-F5344CB8AC3E}">
        <p14:creationId xmlns:p14="http://schemas.microsoft.com/office/powerpoint/2010/main" val="357945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b="1" dirty="0" smtClean="0">
                <a:solidFill>
                  <a:srgbClr val="FF0000"/>
                </a:solidFill>
              </a:rPr>
              <a:t>نباتات حولية صيفية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IQ" sz="3200" dirty="0" smtClean="0">
                <a:solidFill>
                  <a:srgbClr val="0070C0"/>
                </a:solidFill>
              </a:rPr>
              <a:t>أزهار نبات الدكمة 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420888"/>
            <a:ext cx="4176464" cy="3240360"/>
          </a:xfrm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ar-IQ" sz="3200" dirty="0" smtClean="0">
                <a:solidFill>
                  <a:srgbClr val="0070C0"/>
                </a:solidFill>
              </a:rPr>
              <a:t>أزهار نبات </a:t>
            </a:r>
            <a:r>
              <a:rPr lang="ar-IQ" sz="3200" dirty="0" err="1" smtClean="0">
                <a:solidFill>
                  <a:srgbClr val="0070C0"/>
                </a:solidFill>
              </a:rPr>
              <a:t>الزينيا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7" y="2348879"/>
            <a:ext cx="3570691" cy="3456385"/>
          </a:xfrm>
        </p:spPr>
      </p:pic>
    </p:spTree>
    <p:extLst>
      <p:ext uri="{BB962C8B-B14F-4D97-AF65-F5344CB8AC3E}">
        <p14:creationId xmlns:p14="http://schemas.microsoft.com/office/powerpoint/2010/main" val="3968372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rtl="1"/>
            <a:r>
              <a:rPr lang="ar-IQ" b="1" dirty="0" smtClean="0">
                <a:solidFill>
                  <a:srgbClr val="FF0000"/>
                </a:solidFill>
              </a:rPr>
              <a:t>نباتات حولية ذات الوان متعددة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906115"/>
          </a:xfrm>
        </p:spPr>
        <p:txBody>
          <a:bodyPr>
            <a:noAutofit/>
          </a:bodyPr>
          <a:lstStyle/>
          <a:p>
            <a:pPr algn="ctr" rtl="1"/>
            <a:r>
              <a:rPr lang="ar-IQ" sz="2800" dirty="0" smtClean="0">
                <a:solidFill>
                  <a:srgbClr val="0070C0"/>
                </a:solidFill>
              </a:rPr>
              <a:t>نبات </a:t>
            </a:r>
            <a:r>
              <a:rPr lang="ar-IQ" sz="2800" dirty="0" err="1" smtClean="0">
                <a:solidFill>
                  <a:srgbClr val="0070C0"/>
                </a:solidFill>
              </a:rPr>
              <a:t>الكزانيا</a:t>
            </a:r>
            <a:r>
              <a:rPr lang="ar-IQ" sz="2800" dirty="0" smtClean="0">
                <a:solidFill>
                  <a:srgbClr val="0070C0"/>
                </a:solidFill>
              </a:rPr>
              <a:t> من النباتات العشبية المعمرة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عنصر نائب للمحتوى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4173860" cy="3096344"/>
          </a:xfrm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906115"/>
          </a:xfrm>
        </p:spPr>
        <p:txBody>
          <a:bodyPr>
            <a:noAutofit/>
          </a:bodyPr>
          <a:lstStyle/>
          <a:p>
            <a:pPr algn="ctr" rtl="1"/>
            <a:r>
              <a:rPr lang="ar-IQ" sz="2800" dirty="0" err="1" smtClean="0">
                <a:solidFill>
                  <a:srgbClr val="0070C0"/>
                </a:solidFill>
              </a:rPr>
              <a:t>ازهارنبات</a:t>
            </a:r>
            <a:r>
              <a:rPr lang="ar-IQ" sz="2800" dirty="0" smtClean="0">
                <a:solidFill>
                  <a:srgbClr val="0070C0"/>
                </a:solidFill>
              </a:rPr>
              <a:t> </a:t>
            </a:r>
            <a:r>
              <a:rPr lang="ar-IQ" sz="2800" dirty="0" err="1" smtClean="0">
                <a:solidFill>
                  <a:srgbClr val="0070C0"/>
                </a:solidFill>
              </a:rPr>
              <a:t>البيتونيا</a:t>
            </a:r>
            <a:r>
              <a:rPr lang="ar-IQ" sz="2800" dirty="0" smtClean="0">
                <a:solidFill>
                  <a:srgbClr val="0070C0"/>
                </a:solidFill>
              </a:rPr>
              <a:t> ذات حول واحد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8" y="2348880"/>
            <a:ext cx="3951288" cy="3096344"/>
          </a:xfrm>
        </p:spPr>
      </p:pic>
    </p:spTree>
    <p:extLst>
      <p:ext uri="{BB962C8B-B14F-4D97-AF65-F5344CB8AC3E}">
        <p14:creationId xmlns:p14="http://schemas.microsoft.com/office/powerpoint/2010/main" val="340643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pPr rtl="1"/>
            <a:r>
              <a:rPr lang="ar-IQ" sz="5400" b="1" dirty="0" smtClean="0">
                <a:solidFill>
                  <a:srgbClr val="0070C0"/>
                </a:solidFill>
              </a:rPr>
              <a:t>شكرا</a:t>
            </a:r>
            <a:r>
              <a:rPr lang="en-US" sz="5400" b="1" dirty="0" smtClean="0">
                <a:solidFill>
                  <a:srgbClr val="0070C0"/>
                </a:solidFill>
              </a:rPr>
              <a:t>”</a:t>
            </a:r>
            <a:r>
              <a:rPr lang="ar-IQ" sz="5400" b="1" dirty="0" smtClean="0">
                <a:solidFill>
                  <a:srgbClr val="0070C0"/>
                </a:solidFill>
              </a:rPr>
              <a:t> لأصغائكم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1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808311"/>
          </a:xfrm>
        </p:spPr>
        <p:txBody>
          <a:bodyPr>
            <a:normAutofit fontScale="90000"/>
          </a:bodyPr>
          <a:lstStyle/>
          <a:p>
            <a:pPr algn="r" rtl="1"/>
            <a:r>
              <a:rPr lang="ar-IQ" sz="3600" b="1" dirty="0" smtClean="0">
                <a:solidFill>
                  <a:srgbClr val="FF0000"/>
                </a:solidFill>
              </a:rPr>
              <a:t>الأزهار داخل الحديقة :</a:t>
            </a:r>
            <a:br>
              <a:rPr lang="ar-IQ" sz="3600" b="1" dirty="0" smtClean="0">
                <a:solidFill>
                  <a:srgbClr val="FF0000"/>
                </a:solidFill>
              </a:rPr>
            </a:br>
            <a:r>
              <a:rPr lang="ar-IQ" sz="3600" dirty="0" smtClean="0"/>
              <a:t>تزرع الأزهار في الحدائق على أساس التنظيم والترتيب و حسب الألوان ومعرفة مواعيد تزهيرها وحجم النبات .</a:t>
            </a:r>
            <a:br>
              <a:rPr lang="ar-IQ" sz="3600" dirty="0" smtClean="0"/>
            </a:br>
            <a:r>
              <a:rPr lang="ar-IQ" sz="3600" dirty="0" smtClean="0"/>
              <a:t>وتزرع في أحواض المخصصة للزهور ويجب ترتيب الأزهار فيها ترتيبا</a:t>
            </a:r>
            <a:r>
              <a:rPr lang="en-US" sz="3600" dirty="0" smtClean="0"/>
              <a:t>”</a:t>
            </a:r>
            <a:r>
              <a:rPr lang="ar-IQ" sz="3600" dirty="0" smtClean="0"/>
              <a:t> متوافقا أو متباينا حسب دائرة الألوان.</a:t>
            </a:r>
            <a:endParaRPr lang="en-US" sz="36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827584" y="3212976"/>
            <a:ext cx="7560840" cy="295232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ar-IQ" b="1" dirty="0" smtClean="0">
                <a:solidFill>
                  <a:srgbClr val="FF0000"/>
                </a:solidFill>
              </a:rPr>
              <a:t>الأزهار الموسمية :</a:t>
            </a:r>
          </a:p>
          <a:p>
            <a:pPr algn="r" rtl="1"/>
            <a:r>
              <a:rPr lang="ar-IQ" dirty="0" smtClean="0">
                <a:solidFill>
                  <a:schemeClr val="tx1"/>
                </a:solidFill>
              </a:rPr>
              <a:t>تنقسم الأزهار الموسمية التي تزرع داخل الحدائق الى:</a:t>
            </a:r>
          </a:p>
          <a:p>
            <a:pPr algn="r" rtl="1"/>
            <a:r>
              <a:rPr lang="ar-IQ" b="1" dirty="0" smtClean="0">
                <a:solidFill>
                  <a:srgbClr val="0070C0"/>
                </a:solidFill>
              </a:rPr>
              <a:t>1 – الأزهار الحولية : </a:t>
            </a:r>
            <a:r>
              <a:rPr lang="ar-IQ" dirty="0" smtClean="0">
                <a:solidFill>
                  <a:schemeClr val="tx1"/>
                </a:solidFill>
              </a:rPr>
              <a:t>تتكاثر جميع الحوليات بالبذور , والأزهار الحولية هي تلك الانواع من الأزهار التي تجدد زراعتها كل سنة . أي أن دورة حياتها لا تزيد عن سنة واحدة وعلى هذا الأساس تنقسم النباتات الحولية الى قسمين :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6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990656" cy="2520279"/>
          </a:xfrm>
        </p:spPr>
        <p:txBody>
          <a:bodyPr/>
          <a:lstStyle/>
          <a:p>
            <a:pPr algn="r" rtl="1"/>
            <a:r>
              <a:rPr lang="ar-IQ" sz="3600" b="1" dirty="0" smtClean="0">
                <a:solidFill>
                  <a:srgbClr val="FF0000"/>
                </a:solidFill>
              </a:rPr>
              <a:t>أ – الحوليات الشتوية : </a:t>
            </a:r>
            <a:r>
              <a:rPr lang="ar-IQ" b="1" dirty="0" smtClean="0">
                <a:solidFill>
                  <a:srgbClr val="FF0000"/>
                </a:solidFill>
              </a:rPr>
              <a:t/>
            </a:r>
            <a:br>
              <a:rPr lang="ar-IQ" b="1" dirty="0" smtClean="0">
                <a:solidFill>
                  <a:srgbClr val="FF0000"/>
                </a:solidFill>
              </a:rPr>
            </a:br>
            <a:r>
              <a:rPr lang="ar-IQ" sz="3600" dirty="0" smtClean="0"/>
              <a:t>وهي النباتات التي تزرع بذورها في الخريف حيث تنمو وتزهر في أواخر الشتاء وفي الربيع وتموت قبل أوائل الصيف مثل </a:t>
            </a:r>
            <a:endParaRPr lang="en-US" sz="36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95536" y="2708920"/>
            <a:ext cx="8352928" cy="367240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ar-IQ" sz="3900" b="1" dirty="0" smtClean="0">
                <a:solidFill>
                  <a:srgbClr val="00B050"/>
                </a:solidFill>
              </a:rPr>
              <a:t>أسم النبات  </a:t>
            </a:r>
            <a:r>
              <a:rPr lang="ar-IQ" sz="3900" b="1" dirty="0" err="1" smtClean="0">
                <a:solidFill>
                  <a:srgbClr val="00B050"/>
                </a:solidFill>
              </a:rPr>
              <a:t>أرتفاع</a:t>
            </a:r>
            <a:r>
              <a:rPr lang="ar-IQ" sz="3900" b="1" dirty="0" smtClean="0">
                <a:solidFill>
                  <a:srgbClr val="00B050"/>
                </a:solidFill>
              </a:rPr>
              <a:t> النبات      لون الأزهار</a:t>
            </a:r>
          </a:p>
          <a:p>
            <a:pPr algn="r" rtl="1"/>
            <a:r>
              <a:rPr lang="ar-IQ" sz="2800" dirty="0" smtClean="0">
                <a:solidFill>
                  <a:schemeClr val="tx1"/>
                </a:solidFill>
              </a:rPr>
              <a:t>ورد الكاغد       30-60 سم          مختلف الألوان</a:t>
            </a:r>
          </a:p>
          <a:p>
            <a:pPr algn="r" rtl="1"/>
            <a:r>
              <a:rPr lang="ar-IQ" sz="2800" dirty="0" smtClean="0">
                <a:solidFill>
                  <a:schemeClr val="tx1"/>
                </a:solidFill>
              </a:rPr>
              <a:t>الأقحوان         30 -60 سم         برتقالي , اصفر- كبيرة الحجم</a:t>
            </a:r>
          </a:p>
          <a:p>
            <a:pPr algn="r" rtl="1"/>
            <a:r>
              <a:rPr lang="ar-IQ" sz="2800" dirty="0" err="1" smtClean="0">
                <a:solidFill>
                  <a:schemeClr val="tx1"/>
                </a:solidFill>
              </a:rPr>
              <a:t>البيتونيا</a:t>
            </a:r>
            <a:r>
              <a:rPr lang="ar-IQ" sz="2800" dirty="0">
                <a:solidFill>
                  <a:schemeClr val="tx1"/>
                </a:solidFill>
              </a:rPr>
              <a:t> </a:t>
            </a:r>
            <a:r>
              <a:rPr lang="ar-IQ" sz="2800" dirty="0" smtClean="0">
                <a:solidFill>
                  <a:schemeClr val="tx1"/>
                </a:solidFill>
              </a:rPr>
              <a:t>          20-50 سم          الأحمر, البنفسجي, الابيض,</a:t>
            </a:r>
          </a:p>
          <a:p>
            <a:pPr algn="r" rtl="1"/>
            <a:r>
              <a:rPr lang="ar-IQ" sz="2800" dirty="0">
                <a:solidFill>
                  <a:schemeClr val="tx1"/>
                </a:solidFill>
              </a:rPr>
              <a:t> </a:t>
            </a:r>
            <a:r>
              <a:rPr lang="ar-IQ" sz="2800" dirty="0" smtClean="0">
                <a:solidFill>
                  <a:schemeClr val="tx1"/>
                </a:solidFill>
              </a:rPr>
              <a:t>                                         يعتبر نبات زاحف , الازهار بوقية </a:t>
            </a:r>
          </a:p>
          <a:p>
            <a:pPr algn="r" rtl="1"/>
            <a:r>
              <a:rPr lang="ar-IQ" sz="2800" dirty="0" smtClean="0">
                <a:solidFill>
                  <a:schemeClr val="tx1"/>
                </a:solidFill>
              </a:rPr>
              <a:t>اللاتيني          90 سم                برتقالي , اصفر  , أحمر </a:t>
            </a:r>
          </a:p>
          <a:p>
            <a:pPr algn="r" rtl="1"/>
            <a:r>
              <a:rPr lang="ar-IQ" sz="2800" dirty="0" smtClean="0">
                <a:solidFill>
                  <a:schemeClr val="tx1"/>
                </a:solidFill>
              </a:rPr>
              <a:t>ورد الختمة       أكثر من متر        الوردي ,الأبيض , البنفسجي </a:t>
            </a:r>
          </a:p>
          <a:p>
            <a:pPr algn="r" rtl="1"/>
            <a:r>
              <a:rPr lang="ar-IQ" sz="2800" dirty="0" smtClean="0">
                <a:solidFill>
                  <a:schemeClr val="tx1"/>
                </a:solidFill>
              </a:rPr>
              <a:t>القرنفل           50  -70 </a:t>
            </a:r>
            <a:r>
              <a:rPr lang="ar-IQ" sz="2800" smtClean="0">
                <a:solidFill>
                  <a:schemeClr val="tx1"/>
                </a:solidFill>
              </a:rPr>
              <a:t>سم         </a:t>
            </a:r>
            <a:r>
              <a:rPr lang="ar-IQ" sz="2800" dirty="0" smtClean="0">
                <a:solidFill>
                  <a:schemeClr val="tx1"/>
                </a:solidFill>
              </a:rPr>
              <a:t>وردي , ابيض, أحمر , بنفسجي     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0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990656" cy="1656183"/>
          </a:xfrm>
        </p:spPr>
        <p:txBody>
          <a:bodyPr>
            <a:normAutofit fontScale="90000"/>
          </a:bodyPr>
          <a:lstStyle/>
          <a:p>
            <a:pPr algn="r" rtl="1"/>
            <a:r>
              <a:rPr lang="ar-IQ" sz="4000" b="1" dirty="0" smtClean="0">
                <a:solidFill>
                  <a:srgbClr val="FF0000"/>
                </a:solidFill>
              </a:rPr>
              <a:t>ب - الحوليات الصيفية :</a:t>
            </a:r>
            <a:r>
              <a:rPr lang="ar-IQ" dirty="0" smtClean="0"/>
              <a:t/>
            </a:r>
            <a:br>
              <a:rPr lang="ar-IQ" dirty="0" smtClean="0"/>
            </a:br>
            <a:r>
              <a:rPr lang="ar-IQ" sz="3600" dirty="0" smtClean="0"/>
              <a:t>وهي النباتات التي تزرع بذورها في الربيع وتنمو </a:t>
            </a:r>
            <a:r>
              <a:rPr lang="ar-IQ" sz="3600" dirty="0" err="1" smtClean="0"/>
              <a:t>وتزهرخلال</a:t>
            </a:r>
            <a:r>
              <a:rPr lang="ar-IQ" sz="3600" dirty="0" smtClean="0"/>
              <a:t> فصل الصيف </a:t>
            </a:r>
            <a:r>
              <a:rPr lang="ar-IQ" sz="3600" dirty="0" err="1" smtClean="0"/>
              <a:t>واوأئل</a:t>
            </a:r>
            <a:r>
              <a:rPr lang="ar-IQ" sz="3600" dirty="0" smtClean="0"/>
              <a:t> الخريف . مثل : </a:t>
            </a:r>
            <a:endParaRPr lang="en-US" sz="36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24936" cy="4752528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ar-IQ" b="1" dirty="0" smtClean="0">
                <a:solidFill>
                  <a:srgbClr val="00B050"/>
                </a:solidFill>
              </a:rPr>
              <a:t>اسم النبات          ارتفاع النبات         لون الأزهار</a:t>
            </a:r>
          </a:p>
          <a:p>
            <a:pPr algn="r" rtl="1"/>
            <a:r>
              <a:rPr lang="ar-IQ" dirty="0" smtClean="0">
                <a:solidFill>
                  <a:schemeClr val="tx1"/>
                </a:solidFill>
              </a:rPr>
              <a:t>عرف الديك       60 -70 سم    أحمر فاتحة أو قاتمة ووردية</a:t>
            </a:r>
          </a:p>
          <a:p>
            <a:pPr algn="r" rtl="1"/>
            <a:r>
              <a:rPr lang="ar-IQ" dirty="0" err="1" smtClean="0">
                <a:solidFill>
                  <a:schemeClr val="tx1"/>
                </a:solidFill>
              </a:rPr>
              <a:t>كوزموس</a:t>
            </a:r>
            <a:r>
              <a:rPr lang="ar-IQ" dirty="0" smtClean="0">
                <a:solidFill>
                  <a:schemeClr val="tx1"/>
                </a:solidFill>
              </a:rPr>
              <a:t>         100-120سم   صفراء , حمراء </a:t>
            </a:r>
          </a:p>
          <a:p>
            <a:pPr algn="r" rtl="1"/>
            <a:r>
              <a:rPr lang="ar-IQ" dirty="0" err="1" smtClean="0">
                <a:solidFill>
                  <a:schemeClr val="tx1"/>
                </a:solidFill>
              </a:rPr>
              <a:t>أمرانتس</a:t>
            </a:r>
            <a:r>
              <a:rPr lang="ar-IQ" dirty="0" smtClean="0">
                <a:solidFill>
                  <a:schemeClr val="tx1"/>
                </a:solidFill>
              </a:rPr>
              <a:t>          50-150 سم    حمراء , جمال </a:t>
            </a:r>
            <a:r>
              <a:rPr lang="ar-IQ" dirty="0" err="1" smtClean="0">
                <a:solidFill>
                  <a:schemeClr val="tx1"/>
                </a:solidFill>
              </a:rPr>
              <a:t>أوراقة</a:t>
            </a:r>
            <a:r>
              <a:rPr lang="ar-IQ" dirty="0" smtClean="0">
                <a:solidFill>
                  <a:schemeClr val="tx1"/>
                </a:solidFill>
              </a:rPr>
              <a:t> الملونة</a:t>
            </a:r>
          </a:p>
          <a:p>
            <a:pPr algn="r" rtl="1"/>
            <a:r>
              <a:rPr lang="ar-IQ" dirty="0" smtClean="0">
                <a:solidFill>
                  <a:schemeClr val="tx1"/>
                </a:solidFill>
              </a:rPr>
              <a:t>ورد الدكمة       30-50 سم     بنفسجي, احمر, وردي , ابيض </a:t>
            </a:r>
          </a:p>
          <a:p>
            <a:pPr algn="r" rtl="1"/>
            <a:r>
              <a:rPr lang="ar-IQ" dirty="0" err="1" smtClean="0">
                <a:solidFill>
                  <a:schemeClr val="tx1"/>
                </a:solidFill>
              </a:rPr>
              <a:t>الزينيا</a:t>
            </a:r>
            <a:r>
              <a:rPr lang="ar-IQ" dirty="0" smtClean="0">
                <a:solidFill>
                  <a:schemeClr val="tx1"/>
                </a:solidFill>
              </a:rPr>
              <a:t>            30 -100سم    ذات ازهار صغيرة </a:t>
            </a:r>
            <a:r>
              <a:rPr lang="ar-IQ" dirty="0" err="1" smtClean="0">
                <a:solidFill>
                  <a:schemeClr val="tx1"/>
                </a:solidFill>
              </a:rPr>
              <a:t>اوكبيرة</a:t>
            </a:r>
            <a:r>
              <a:rPr lang="ar-IQ" dirty="0" smtClean="0">
                <a:solidFill>
                  <a:schemeClr val="tx1"/>
                </a:solidFill>
              </a:rPr>
              <a:t> </a:t>
            </a:r>
          </a:p>
          <a:p>
            <a:pPr algn="r" rtl="1"/>
            <a:r>
              <a:rPr lang="ar-IQ" dirty="0">
                <a:solidFill>
                  <a:schemeClr val="tx1"/>
                </a:solidFill>
              </a:rPr>
              <a:t> </a:t>
            </a:r>
            <a:r>
              <a:rPr lang="ar-IQ" dirty="0" smtClean="0">
                <a:solidFill>
                  <a:schemeClr val="tx1"/>
                </a:solidFill>
              </a:rPr>
              <a:t>                                    مختلفة الألوان  </a:t>
            </a:r>
          </a:p>
          <a:p>
            <a:pPr algn="r" rtl="1"/>
            <a:endParaRPr lang="ar-IQ" dirty="0">
              <a:solidFill>
                <a:schemeClr val="tx1"/>
              </a:solidFill>
            </a:endParaRPr>
          </a:p>
          <a:p>
            <a:pPr algn="r" rtl="1"/>
            <a:r>
              <a:rPr lang="ar-IQ" dirty="0" err="1" smtClean="0">
                <a:solidFill>
                  <a:schemeClr val="tx1"/>
                </a:solidFill>
              </a:rPr>
              <a:t>الكوكيا</a:t>
            </a:r>
            <a:r>
              <a:rPr lang="ar-IQ" dirty="0" smtClean="0">
                <a:solidFill>
                  <a:schemeClr val="tx1"/>
                </a:solidFill>
              </a:rPr>
              <a:t>          30 50 سم      يزرع لجمال شكلة الكروي ذات</a:t>
            </a:r>
          </a:p>
          <a:p>
            <a:pPr algn="r" rtl="1"/>
            <a:r>
              <a:rPr lang="ar-IQ" dirty="0">
                <a:solidFill>
                  <a:schemeClr val="tx1"/>
                </a:solidFill>
              </a:rPr>
              <a:t> </a:t>
            </a:r>
            <a:r>
              <a:rPr lang="ar-IQ" dirty="0" smtClean="0">
                <a:solidFill>
                  <a:schemeClr val="tx1"/>
                </a:solidFill>
              </a:rPr>
              <a:t>                                   الأوراق الصغيرة</a:t>
            </a:r>
          </a:p>
          <a:p>
            <a:pPr algn="r" rtl="1"/>
            <a:endParaRPr lang="ar-IQ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82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208912" cy="3411810"/>
          </a:xfrm>
        </p:spPr>
        <p:txBody>
          <a:bodyPr>
            <a:normAutofit/>
          </a:bodyPr>
          <a:lstStyle/>
          <a:p>
            <a:pPr algn="r" rtl="1"/>
            <a:r>
              <a:rPr lang="ar-IQ" sz="3600" b="1" dirty="0" smtClean="0">
                <a:solidFill>
                  <a:srgbClr val="FF0000"/>
                </a:solidFill>
              </a:rPr>
              <a:t>2 – النباتات ذات حولين :</a:t>
            </a:r>
            <a:br>
              <a:rPr lang="ar-IQ" sz="3600" b="1" dirty="0" smtClean="0">
                <a:solidFill>
                  <a:srgbClr val="FF0000"/>
                </a:solidFill>
              </a:rPr>
            </a:br>
            <a:r>
              <a:rPr lang="ar-IQ" sz="3600" dirty="0" smtClean="0"/>
              <a:t>وهي نباتات عشبية تتم دورة </a:t>
            </a:r>
            <a:r>
              <a:rPr lang="ar-IQ" sz="3600" dirty="0" err="1" smtClean="0"/>
              <a:t>حياتهافي</a:t>
            </a:r>
            <a:r>
              <a:rPr lang="ar-IQ" sz="3600" dirty="0" smtClean="0"/>
              <a:t> موسمين زراعيين متتاليين حيث تزرع بذورها في الشهر الخامس وتنمو خضريا</a:t>
            </a:r>
            <a:r>
              <a:rPr lang="en-US" sz="3600" dirty="0" smtClean="0"/>
              <a:t>”</a:t>
            </a:r>
            <a:r>
              <a:rPr lang="ar-IQ" sz="3600" dirty="0" smtClean="0"/>
              <a:t> طوال العام , ثم تبدأ بالأزهار في الشهر الخامس او السادس من العام التالي للزراعة. ومن نباتات هذه المجموعة( القرنفل الصيني , البابونج الزهري )</a:t>
            </a:r>
            <a:endParaRPr lang="en-US" sz="36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8208912" cy="2711152"/>
          </a:xfrm>
        </p:spPr>
        <p:txBody>
          <a:bodyPr>
            <a:normAutofit fontScale="92500"/>
          </a:bodyPr>
          <a:lstStyle/>
          <a:p>
            <a:pPr algn="r" rtl="1"/>
            <a:r>
              <a:rPr lang="ar-IQ" b="1" dirty="0" smtClean="0">
                <a:solidFill>
                  <a:srgbClr val="FF0000"/>
                </a:solidFill>
              </a:rPr>
              <a:t>3 – العشبيات المعمرة :</a:t>
            </a:r>
          </a:p>
          <a:p>
            <a:pPr algn="r" rtl="1"/>
            <a:r>
              <a:rPr lang="ar-IQ" dirty="0" smtClean="0">
                <a:solidFill>
                  <a:schemeClr val="tx1"/>
                </a:solidFill>
              </a:rPr>
              <a:t>وهي نباتات عشبية يمكنها ان تعيش أو تعمر عدة سنوات ويفضل تجديد زراعتها وزيادة أعدادها سنويا بتقسيم النبات أو بالبذور . </a:t>
            </a:r>
          </a:p>
          <a:p>
            <a:pPr algn="r" rtl="1"/>
            <a:r>
              <a:rPr lang="ar-IQ" dirty="0" smtClean="0">
                <a:solidFill>
                  <a:schemeClr val="tx1"/>
                </a:solidFill>
              </a:rPr>
              <a:t>ومن نباتات هذه المجموعة ( </a:t>
            </a:r>
            <a:r>
              <a:rPr lang="ar-IQ" dirty="0" err="1" smtClean="0">
                <a:solidFill>
                  <a:schemeClr val="tx1"/>
                </a:solidFill>
              </a:rPr>
              <a:t>الكزانيا</a:t>
            </a:r>
            <a:r>
              <a:rPr lang="ar-IQ" dirty="0" smtClean="0">
                <a:solidFill>
                  <a:schemeClr val="tx1"/>
                </a:solidFill>
              </a:rPr>
              <a:t> ,  </a:t>
            </a:r>
            <a:r>
              <a:rPr lang="ar-IQ" dirty="0" err="1" smtClean="0">
                <a:solidFill>
                  <a:schemeClr val="tx1"/>
                </a:solidFill>
              </a:rPr>
              <a:t>الجربيرا</a:t>
            </a:r>
            <a:r>
              <a:rPr lang="ar-IQ" dirty="0" smtClean="0">
                <a:solidFill>
                  <a:schemeClr val="tx1"/>
                </a:solidFill>
              </a:rPr>
              <a:t>  ,  البنفسج , </a:t>
            </a:r>
            <a:r>
              <a:rPr lang="ar-IQ" dirty="0" err="1" smtClean="0">
                <a:solidFill>
                  <a:schemeClr val="tx1"/>
                </a:solidFill>
              </a:rPr>
              <a:t>السلفيا</a:t>
            </a:r>
            <a:r>
              <a:rPr lang="ar-IQ" dirty="0" smtClean="0">
                <a:solidFill>
                  <a:schemeClr val="tx1"/>
                </a:solidFill>
              </a:rPr>
              <a:t> )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52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pPr algn="r" rtl="1"/>
            <a:r>
              <a:rPr lang="ar-IQ" b="1" dirty="0" smtClean="0">
                <a:solidFill>
                  <a:srgbClr val="FF0000"/>
                </a:solidFill>
              </a:rPr>
              <a:t>أهمية النباتات الحوليات :</a:t>
            </a:r>
            <a:br>
              <a:rPr lang="ar-IQ" b="1" dirty="0" smtClean="0">
                <a:solidFill>
                  <a:srgbClr val="FF0000"/>
                </a:solidFill>
              </a:rPr>
            </a:br>
            <a:r>
              <a:rPr lang="ar-IQ" sz="4000" dirty="0" smtClean="0"/>
              <a:t>تزرع الأزهار الحولية ( الصيفية , الشتوية ) داخل الحدائق للأسباب التالية :</a:t>
            </a:r>
            <a:br>
              <a:rPr lang="ar-IQ" sz="4000" dirty="0" smtClean="0"/>
            </a:br>
            <a:r>
              <a:rPr lang="ar-IQ" sz="4000" dirty="0" smtClean="0"/>
              <a:t>1 – لجمال الوان أزهارها .</a:t>
            </a:r>
            <a:br>
              <a:rPr lang="ar-IQ" sz="4000" dirty="0" smtClean="0"/>
            </a:br>
            <a:r>
              <a:rPr lang="ar-IQ" sz="4000" dirty="0" smtClean="0"/>
              <a:t>2 – سرعة التزهير وكثرة أزهارها .</a:t>
            </a:r>
            <a:br>
              <a:rPr lang="ar-IQ" sz="4000" dirty="0" smtClean="0"/>
            </a:br>
            <a:r>
              <a:rPr lang="ar-IQ" sz="4000" dirty="0" smtClean="0"/>
              <a:t>3 – سرعة الزراعة و سرعة النمو. </a:t>
            </a:r>
            <a:br>
              <a:rPr lang="ar-IQ" sz="4000" dirty="0" smtClean="0"/>
            </a:br>
            <a:r>
              <a:rPr lang="ar-IQ" sz="4000" dirty="0" smtClean="0"/>
              <a:t>4 – بعض الأزهار صالحة للقطف . </a:t>
            </a:r>
            <a:br>
              <a:rPr lang="ar-IQ" sz="4000" dirty="0" smtClean="0"/>
            </a:br>
            <a:r>
              <a:rPr lang="ar-IQ" sz="4000" dirty="0" smtClean="0"/>
              <a:t>5 – رخص الثمن .</a:t>
            </a:r>
            <a:br>
              <a:rPr lang="ar-IQ" sz="4000" dirty="0" smtClean="0"/>
            </a:br>
            <a:r>
              <a:rPr lang="ar-IQ" sz="4000" dirty="0" smtClean="0"/>
              <a:t>6 – بعض الأزهار عطرية 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5972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b="1" dirty="0" smtClean="0">
                <a:solidFill>
                  <a:srgbClr val="FF0000"/>
                </a:solidFill>
              </a:rPr>
              <a:t>أحواض الزهور امام واجهة المنزل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2792"/>
            <a:ext cx="4038600" cy="3300778"/>
          </a:xfrm>
        </p:spPr>
      </p:pic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4864"/>
            <a:ext cx="4038600" cy="3312368"/>
          </a:xfrm>
        </p:spPr>
      </p:pic>
    </p:spTree>
    <p:extLst>
      <p:ext uri="{BB962C8B-B14F-4D97-AF65-F5344CB8AC3E}">
        <p14:creationId xmlns:p14="http://schemas.microsoft.com/office/powerpoint/2010/main" val="239385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b="1" dirty="0" smtClean="0">
                <a:solidFill>
                  <a:srgbClr val="FF0000"/>
                </a:solidFill>
              </a:rPr>
              <a:t>أحواض زهور محددة بالحجر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5654"/>
            <a:ext cx="4038600" cy="3667602"/>
          </a:xfrm>
        </p:spPr>
      </p:pic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0848"/>
            <a:ext cx="4038600" cy="3600399"/>
          </a:xfrm>
        </p:spPr>
      </p:pic>
    </p:spTree>
    <p:extLst>
      <p:ext uri="{BB962C8B-B14F-4D97-AF65-F5344CB8AC3E}">
        <p14:creationId xmlns:p14="http://schemas.microsoft.com/office/powerpoint/2010/main" val="313101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ar-IQ" b="1" dirty="0" smtClean="0">
                <a:solidFill>
                  <a:srgbClr val="FF0000"/>
                </a:solidFill>
              </a:rPr>
              <a:t>زهور حولية مزروعة في احواض غير هندسية بطريقة تشد </a:t>
            </a:r>
            <a:r>
              <a:rPr lang="ar-IQ" b="1" dirty="0" err="1" smtClean="0">
                <a:solidFill>
                  <a:srgbClr val="FF0000"/>
                </a:solidFill>
              </a:rPr>
              <a:t>الأنتباه</a:t>
            </a:r>
            <a:r>
              <a:rPr lang="ar-IQ" b="1" dirty="0" smtClean="0">
                <a:solidFill>
                  <a:srgbClr val="FF0000"/>
                </a:solidFill>
              </a:rPr>
              <a:t> بمثابة نقاط جذب في الحديقة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4038600" cy="3096343"/>
          </a:xfrm>
        </p:spPr>
      </p:pic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44797"/>
            <a:ext cx="4038600" cy="3436769"/>
          </a:xfrm>
        </p:spPr>
      </p:pic>
    </p:spTree>
    <p:extLst>
      <p:ext uri="{BB962C8B-B14F-4D97-AF65-F5344CB8AC3E}">
        <p14:creationId xmlns:p14="http://schemas.microsoft.com/office/powerpoint/2010/main" val="155763021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383</Words>
  <Application>Microsoft Office PowerPoint</Application>
  <PresentationFormat>عرض على الشاشة (3:4)‏</PresentationFormat>
  <Paragraphs>56</Paragraphs>
  <Slides>19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0" baseType="lpstr">
      <vt:lpstr>نسق Office</vt:lpstr>
      <vt:lpstr>المحاضرة الخامسة</vt:lpstr>
      <vt:lpstr>الأزهار داخل الحديقة : تزرع الأزهار في الحدائق على أساس التنظيم والترتيب و حسب الألوان ومعرفة مواعيد تزهيرها وحجم النبات . وتزرع في أحواض المخصصة للزهور ويجب ترتيب الأزهار فيها ترتيبا” متوافقا أو متباينا حسب دائرة الألوان.</vt:lpstr>
      <vt:lpstr>أ – الحوليات الشتوية :  وهي النباتات التي تزرع بذورها في الخريف حيث تنمو وتزهر في أواخر الشتاء وفي الربيع وتموت قبل أوائل الصيف مثل </vt:lpstr>
      <vt:lpstr>ب - الحوليات الصيفية : وهي النباتات التي تزرع بذورها في الربيع وتنمو وتزهرخلال فصل الصيف واوأئل الخريف . مثل : </vt:lpstr>
      <vt:lpstr>2 – النباتات ذات حولين : وهي نباتات عشبية تتم دورة حياتهافي موسمين زراعيين متتاليين حيث تزرع بذورها في الشهر الخامس وتنمو خضريا” طوال العام , ثم تبدأ بالأزهار في الشهر الخامس او السادس من العام التالي للزراعة. ومن نباتات هذه المجموعة( القرنفل الصيني , البابونج الزهري )</vt:lpstr>
      <vt:lpstr>أهمية النباتات الحوليات : تزرع الأزهار الحولية ( الصيفية , الشتوية ) داخل الحدائق للأسباب التالية : 1 – لجمال الوان أزهارها . 2 – سرعة التزهير وكثرة أزهارها . 3 – سرعة الزراعة و سرعة النمو.  4 – بعض الأزهار صالحة للقطف .  5 – رخص الثمن . 6 – بعض الأزهار عطرية . </vt:lpstr>
      <vt:lpstr>أحواض الزهور امام واجهة المنزل</vt:lpstr>
      <vt:lpstr>أحواض زهور محددة بالحجر</vt:lpstr>
      <vt:lpstr>زهور حولية مزروعة في احواض غير هندسية بطريقة تشد الأنتباه بمثابة نقاط جذب في الحديقة</vt:lpstr>
      <vt:lpstr>زهور حولية بشكل مجاميع متصلة تعطي حالة جمالية للموقع اكثر مما لو زرعت بشكل أزهار مفردة </vt:lpstr>
      <vt:lpstr>أهمية زراعة الأزهار الحولية في جميع انظمة التصميم ومنها الهندسي والطبيعي  </vt:lpstr>
      <vt:lpstr>امكانية زراعة الازهار الحولية بأحواض حول المسطحات الخضراء أو في وسطها </vt:lpstr>
      <vt:lpstr>نباتات حولية تزرع في الحدائق لجمال ازهارها وتعدد الوانها </vt:lpstr>
      <vt:lpstr>نباتات حولية شتوية </vt:lpstr>
      <vt:lpstr>من النباتات الحولية صيفية </vt:lpstr>
      <vt:lpstr>نباتات حولية صيفية </vt:lpstr>
      <vt:lpstr>نباتات حولية صيفية</vt:lpstr>
      <vt:lpstr>نباتات حولية ذات الوان متعددة </vt:lpstr>
      <vt:lpstr>شكرا” لأصغائكم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المحاضرة الخامسة</dc:title>
  <dc:creator>DR.Ahmed Saker 2o1O</dc:creator>
  <cp:lastModifiedBy>DR.Ahmed Saker 2o1O</cp:lastModifiedBy>
  <cp:revision>25</cp:revision>
  <dcterms:created xsi:type="dcterms:W3CDTF">2021-01-01T18:56:52Z</dcterms:created>
  <dcterms:modified xsi:type="dcterms:W3CDTF">2021-01-02T18:55:55Z</dcterms:modified>
</cp:coreProperties>
</file>